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273" r:id="rId6"/>
    <p:sldId id="257" r:id="rId7"/>
    <p:sldId id="258" r:id="rId8"/>
    <p:sldId id="259" r:id="rId9"/>
    <p:sldId id="260" r:id="rId10"/>
    <p:sldId id="261" r:id="rId11"/>
    <p:sldId id="262" r:id="rId12"/>
    <p:sldId id="264" r:id="rId13"/>
    <p:sldId id="270" r:id="rId14"/>
    <p:sldId id="265" r:id="rId15"/>
    <p:sldId id="269" r:id="rId16"/>
    <p:sldId id="271" r:id="rId17"/>
    <p:sldId id="272" r:id="rId18"/>
    <p:sldId id="26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DA8447-A27C-493B-84B5-83C78F938362}" v="8" dt="2026-02-13T15:53:11.883"/>
    <p1510:client id="{931C0FE0-693B-7C99-9623-28D71F748847}" v="1" dt="2026-02-13T16:34:57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6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BDEA297-C870-8B54-33DD-0B58CEE011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414C31-4FAE-6163-3B14-6140AD661A9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9F2D964-915D-4700-AB01-693E4A7D7A33}" type="datetimeFigureOut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C22FB3B-F51C-B6D9-B450-2CE6DE2306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A5DCE3F-E41D-65B6-7CA2-71C8589CA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8B2AA-D513-7AFF-106C-0849E32EB7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D77AE4-CB34-446B-6732-83CF07C90C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ED2A48E-3594-4D07-8248-750E9714EEF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>
            <a:extLst>
              <a:ext uri="{FF2B5EF4-FFF2-40B4-BE49-F238E27FC236}">
                <a16:creationId xmlns:a16="http://schemas.microsoft.com/office/drawing/2014/main" id="{5A4B66CE-F933-14BD-9CC4-164DF596C5E7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F5C41A9E-12E7-3F44-30CD-11AA7465E73A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4" name="Freeform 15">
              <a:extLst>
                <a:ext uri="{FF2B5EF4-FFF2-40B4-BE49-F238E27FC236}">
                  <a16:creationId xmlns:a16="http://schemas.microsoft.com/office/drawing/2014/main" id="{0F9C6B1A-789A-51A8-7EE0-7BA274084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Freeform 18">
              <a:extLst>
                <a:ext uri="{FF2B5EF4-FFF2-40B4-BE49-F238E27FC236}">
                  <a16:creationId xmlns:a16="http://schemas.microsoft.com/office/drawing/2014/main" id="{109FBC13-179D-8DBC-DE75-4DABFBEAB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HK"/>
            </a:p>
          </p:txBody>
        </p:sp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F7798666-232C-85D9-C79D-938555FFA4D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AE7135E-FEE2-CCD2-C145-B5AD76064D64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29">
            <a:extLst>
              <a:ext uri="{FF2B5EF4-FFF2-40B4-BE49-F238E27FC236}">
                <a16:creationId xmlns:a16="http://schemas.microsoft.com/office/drawing/2014/main" id="{0DAFE266-6A67-86A9-9477-1FCE87B68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CBA6A60-5AA8-44AA-8E35-2D224FDAB672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10" name="Footer Placeholder 18">
            <a:extLst>
              <a:ext uri="{FF2B5EF4-FFF2-40B4-BE49-F238E27FC236}">
                <a16:creationId xmlns:a16="http://schemas.microsoft.com/office/drawing/2014/main" id="{CA553F5D-4E38-05F9-B8F0-CD2587554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11" name="Slide Number Placeholder 26">
            <a:extLst>
              <a:ext uri="{FF2B5EF4-FFF2-40B4-BE49-F238E27FC236}">
                <a16:creationId xmlns:a16="http://schemas.microsoft.com/office/drawing/2014/main" id="{035E738E-F6F9-5AAD-C551-C39B6D463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EA60E74-C5D4-4126-BB1E-39D4326C39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374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E0A39AA2-4A9D-A7F6-42A2-CFD572611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ED3F4-5553-42CD-96DC-5A64B76F2C2D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ED88C741-393E-22B3-BBFC-75E6585AE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1B4D1327-37BC-AF47-ACBC-B1A032B33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95192-B4FC-451F-8981-1381053769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532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EEE00008-CDCB-316D-C915-5B6D3800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D22BA-5E0C-4A52-9826-D631B1AF8704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1C0312CC-C23D-1168-80A3-A0C955621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CAF564C5-6DFA-414C-EF0B-CC2470319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AE586-2420-421D-9A0C-1BAA0AACCA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6826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83093ACD-0936-2B8D-7ABA-FEF3689E2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19EF4-8321-4198-B905-0C52EA3ED037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FF5D2C6B-6CCC-B1AF-491A-9EF1F7D79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E013ADD7-D363-D991-AA1F-A8F6F9332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B5F9A-B1FA-4867-B4D7-C187E9144F5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455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>
            <a:extLst>
              <a:ext uri="{FF2B5EF4-FFF2-40B4-BE49-F238E27FC236}">
                <a16:creationId xmlns:a16="http://schemas.microsoft.com/office/drawing/2014/main" id="{A462DDDE-58EE-C811-1347-E1437C9853E6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11">
            <a:extLst>
              <a:ext uri="{FF2B5EF4-FFF2-40B4-BE49-F238E27FC236}">
                <a16:creationId xmlns:a16="http://schemas.microsoft.com/office/drawing/2014/main" id="{983E446F-D517-993E-3C96-8D802B56E505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56F59F2-C41E-51AE-5740-A954FD234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D8DBD1-A2CF-465D-9E73-9A31F65796B0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F969754-0FDE-DF32-2F3F-C01D1ACB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87FED3C-D450-87A9-3FCE-B145A5C4D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95DD5-96CE-400E-A065-64828E44B1F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5089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BF579A42-3302-09DF-D1F4-AF55F002F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BFA1A2-D454-4683-966A-80E1963B007E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7FEBC778-D97A-8422-321E-1A44120DE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55B63E46-EA39-8EFD-A2D9-A21B8CDF0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2EE9F-2182-4C63-8DA2-741944266E1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0699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B6A58B-CBBB-AAF6-C32A-C267E80AA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D3DA4E-DF7D-4CE5-8324-844293E49768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D59F14-5B99-E57E-FA4A-584D9092C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E74DA9-732F-0B68-3FA5-B61C1B232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7C5D8-28BB-42EF-A02D-7712930DBC7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2458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DE86AC3C-D95B-60BC-E80D-5B921B786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7BCF86-B41A-413A-933F-30F7F9A53DF5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EAE2926D-2F94-BF30-63EC-E8FBD936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59C0CA3A-3FC3-1913-91D9-6F6A4E743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18AA5-A959-45C5-8AF7-C6DF664560E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57819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22170BA5-1526-1DC1-77B2-0FD3B9E8C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D6649-84FF-475B-9A8A-D66488C86983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E1A3AF63-8B15-B3E3-C5A0-D25249ED6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F43E6BAD-B649-E557-A252-8C9630E6B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32B92-D09A-4FAF-80ED-456CF223DB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89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8DDA1D-25D1-998D-1167-3FC4DA6EF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A7C053-80DC-42FF-A515-F3FFACC17F0F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7DF83-EF3B-0AA9-0875-3B6CD4E88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3277-4E52-9A2F-E5A6-869B273E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2007A-0BE9-4834-A1D7-2C5D606481D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87869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:a16="http://schemas.microsoft.com/office/drawing/2014/main" id="{5BEAEE99-9149-85C7-3DF2-C4582E562D45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AFA94DB0-7B89-64CC-44AD-44075A93CC29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HK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E9F68941-96EC-FDC9-A9B3-57003EB46DB7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F4ED688-DD1F-3D4B-6C7E-DC664ECFA1C9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8">
            <a:extLst>
              <a:ext uri="{FF2B5EF4-FFF2-40B4-BE49-F238E27FC236}">
                <a16:creationId xmlns:a16="http://schemas.microsoft.com/office/drawing/2014/main" id="{ABAA5C9A-5512-39B7-651E-7BAD08344523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9">
            <a:extLst>
              <a:ext uri="{FF2B5EF4-FFF2-40B4-BE49-F238E27FC236}">
                <a16:creationId xmlns:a16="http://schemas.microsoft.com/office/drawing/2014/main" id="{F8BE5385-F2F6-03E2-120F-A401D95D4C91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96898947-FF59-C996-0006-B45B6192D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C91C035-AC6D-41DC-93FD-AE625A66CF8E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BEEF5DE8-101B-F8BB-D2E1-EB40B8E7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8FC6B8BA-C886-DB38-EFC0-C647CD934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C1345-B976-4015-9A36-80295011CE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0502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B561294B-8E7C-6706-962A-882F0BD7A463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reeform 11">
            <a:extLst>
              <a:ext uri="{FF2B5EF4-FFF2-40B4-BE49-F238E27FC236}">
                <a16:creationId xmlns:a16="http://schemas.microsoft.com/office/drawing/2014/main" id="{F00C811E-0C02-BE11-E83B-8CA7CD703A1C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HK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167A0558-F4FE-269F-D115-F6D43B6902AF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30DC19-1196-B654-832A-5A43F3FCF781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B0497DB0-EA84-E774-E8CC-EF70D3A5D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>
            <a:extLst>
              <a:ext uri="{FF2B5EF4-FFF2-40B4-BE49-F238E27FC236}">
                <a16:creationId xmlns:a16="http://schemas.microsoft.com/office/drawing/2014/main" id="{CFF17744-24B5-96AB-F4B8-19313F87E0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88710F6-55EA-A22A-D662-E0205F0AC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B2CD139-0F67-45E0-A864-1F2D65FB81C0}" type="datetime1">
              <a:rPr lang="en-GB"/>
              <a:pPr>
                <a:defRPr/>
              </a:pPr>
              <a:t>18/02/2026</a:t>
            </a:fld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31FE380B-4E1A-DC52-6EF9-410C1574DA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63F1F22-1E31-4B6B-B180-C12129E8E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D9F2A629-42F3-4915-B460-3478F60639F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3" r:id="rId2"/>
    <p:sldLayoutId id="2147484008" r:id="rId3"/>
    <p:sldLayoutId id="2147484009" r:id="rId4"/>
    <p:sldLayoutId id="2147484010" r:id="rId5"/>
    <p:sldLayoutId id="2147484011" r:id="rId6"/>
    <p:sldLayoutId id="2147484004" r:id="rId7"/>
    <p:sldLayoutId id="2147484012" r:id="rId8"/>
    <p:sldLayoutId id="2147484013" r:id="rId9"/>
    <p:sldLayoutId id="2147484005" r:id="rId10"/>
    <p:sldLayoutId id="2147484006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eyts@reading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91C66-BF77-4C3F-E708-B926DA8492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2962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100" dirty="0">
                <a:solidFill>
                  <a:schemeClr val="tx1"/>
                </a:solidFill>
              </a:rPr>
              <a:t>PGCE Early Years with Early Years Teacher Status (EYTS)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DE81E8-6665-D9BB-F9AE-0F054C41B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  <p:pic>
        <p:nvPicPr>
          <p:cNvPr id="10245" name="Picture 2" descr="UR Device RGB">
            <a:extLst>
              <a:ext uri="{FF2B5EF4-FFF2-40B4-BE49-F238E27FC236}">
                <a16:creationId xmlns:a16="http://schemas.microsoft.com/office/drawing/2014/main" id="{7010513B-D865-8A8F-AD66-F83B583E4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60350"/>
            <a:ext cx="144462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C04888-71C2-E0BA-0ABF-6C9265963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GB" sz="2400" dirty="0"/>
          </a:p>
          <a:p>
            <a:pPr>
              <a:defRPr/>
            </a:pPr>
            <a:r>
              <a:rPr lang="en-GB" sz="2400" dirty="0"/>
              <a:t>Trainees attend University on Tuesday afternoons and Tuesday evenings: 1.00pm – 7.00pm.</a:t>
            </a: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en-GB" sz="2400" dirty="0"/>
          </a:p>
          <a:p>
            <a:pPr>
              <a:defRPr/>
            </a:pPr>
            <a:r>
              <a:rPr lang="en-GB" sz="2400" dirty="0"/>
              <a:t>Trainees receive a detailed timetable for the whole academic year which offers placement and University attendance patterns.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78766B-3CEA-0966-0283-44B6AE5B9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</a:rPr>
              <a:t>University Attendance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D29D9-780B-066F-20D5-0CD08B18D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>
            <a:extLst>
              <a:ext uri="{FF2B5EF4-FFF2-40B4-BE49-F238E27FC236}">
                <a16:creationId xmlns:a16="http://schemas.microsoft.com/office/drawing/2014/main" id="{CFDA2996-840C-BEC4-4F88-CBB79C765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165225"/>
            <a:ext cx="8688388" cy="5235575"/>
          </a:xfrm>
        </p:spPr>
        <p:txBody>
          <a:bodyPr/>
          <a:lstStyle/>
          <a:p>
            <a:pPr eaLnBrk="1" hangingPunct="1">
              <a:defRPr/>
            </a:pPr>
            <a:endParaRPr lang="en-GB" altLang="en-US" sz="2400" dirty="0"/>
          </a:p>
          <a:p>
            <a:pPr eaLnBrk="1" hangingPunct="1">
              <a:defRPr/>
            </a:pPr>
            <a:r>
              <a:rPr lang="en-GB" altLang="en-US" sz="2400" dirty="0"/>
              <a:t>Trainees are assessed against the delivery of the EYFS curriculum and the EYTS national standards.</a:t>
            </a:r>
          </a:p>
          <a:p>
            <a:pPr eaLnBrk="1" hangingPunct="1">
              <a:defRPr/>
            </a:pPr>
            <a:r>
              <a:rPr lang="en-GB" altLang="en-US" sz="2400" dirty="0"/>
              <a:t>There is on-going assessment throughout the programme.</a:t>
            </a:r>
          </a:p>
          <a:p>
            <a:pPr eaLnBrk="1" hangingPunct="1">
              <a:defRPr/>
            </a:pPr>
            <a:r>
              <a:rPr lang="en-GB" altLang="en-US" sz="2400" dirty="0"/>
              <a:t>Trainees complete 5 narratives that focus on their practice.</a:t>
            </a:r>
          </a:p>
          <a:p>
            <a:pPr eaLnBrk="1" hangingPunct="1">
              <a:defRPr/>
            </a:pPr>
            <a:r>
              <a:rPr lang="en-GB" altLang="en-US" sz="2400" dirty="0"/>
              <a:t>Trainees compile a portfolio of evidence.</a:t>
            </a:r>
          </a:p>
          <a:p>
            <a:pPr eaLnBrk="1" hangingPunct="1">
              <a:defRPr/>
            </a:pPr>
            <a:r>
              <a:rPr lang="en-GB" altLang="en-US" sz="2400" dirty="0"/>
              <a:t>The practice of trainees is observed by Link Tutors, mentors, and colleagues.</a:t>
            </a:r>
          </a:p>
          <a:p>
            <a:pPr eaLnBrk="1" hangingPunct="1">
              <a:defRPr/>
            </a:pPr>
            <a:r>
              <a:rPr lang="en-GB" altLang="en-US" sz="2400" dirty="0"/>
              <a:t>Trainees complete work-based tasks.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295191-2E95-23B0-EFC3-8FBDDEFDA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</a:rPr>
              <a:t>Programme Structure EYTS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E9C107-1FC8-19CC-E450-D2137F886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8125" y="6400800"/>
            <a:ext cx="2351088" cy="365125"/>
          </a:xfrm>
        </p:spPr>
        <p:txBody>
          <a:bodyPr/>
          <a:lstStyle/>
          <a:p>
            <a:pPr>
              <a:defRPr/>
            </a:pPr>
            <a:r>
              <a:rPr lang="en-GB" dirty="0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>
            <a:extLst>
              <a:ext uri="{FF2B5EF4-FFF2-40B4-BE49-F238E27FC236}">
                <a16:creationId xmlns:a16="http://schemas.microsoft.com/office/drawing/2014/main" id="{6DBCF1A4-1ABC-F2A2-2A13-195224C97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400" dirty="0"/>
              <a:t>Trainees are allocated a University Link Tutor at the beginning of the programme.</a:t>
            </a:r>
          </a:p>
          <a:p>
            <a:r>
              <a:rPr lang="en-GB" altLang="en-US" sz="2400" dirty="0"/>
              <a:t>Link Tutors visit trainees up to four times throughout the programme.</a:t>
            </a:r>
          </a:p>
          <a:p>
            <a:r>
              <a:rPr lang="en-GB" altLang="en-US" sz="2400" dirty="0"/>
              <a:t>Link Tutors complete the assessment of the trainees.</a:t>
            </a:r>
          </a:p>
          <a:p>
            <a:r>
              <a:rPr lang="en-GB" altLang="en-US" sz="2400" dirty="0"/>
              <a:t>Link Tutors complete observations of trainees’ practice, discussions with trainees, and an assessment of trainees’ portfolios.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5CE5E3-F6C1-B343-50BC-9948974CA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</a:rPr>
              <a:t>Link Tutor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65A2A3-2D5B-0660-4397-7CB794811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>
            <a:extLst>
              <a:ext uri="{FF2B5EF4-FFF2-40B4-BE49-F238E27FC236}">
                <a16:creationId xmlns:a16="http://schemas.microsoft.com/office/drawing/2014/main" id="{105BBD23-88AE-4D3A-B6B2-D633E2F2F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00" y="836613"/>
            <a:ext cx="8567738" cy="5937250"/>
          </a:xfrm>
        </p:spPr>
        <p:txBody>
          <a:bodyPr/>
          <a:lstStyle/>
          <a:p>
            <a:endParaRPr lang="en-GB" altLang="en-US" sz="2400" dirty="0"/>
          </a:p>
          <a:p>
            <a:r>
              <a:rPr lang="en-GB" altLang="en-US" sz="2400" dirty="0"/>
              <a:t>Trainees will have a mentor to support them through the programme.</a:t>
            </a:r>
          </a:p>
          <a:p>
            <a:r>
              <a:rPr lang="en-GB" altLang="en-US" sz="2400" dirty="0"/>
              <a:t>Graduate Entry Trainees will be allocated a mentor within all placements arranged by the University.</a:t>
            </a:r>
          </a:p>
          <a:p>
            <a:r>
              <a:rPr lang="en-GB" altLang="en-US" sz="2400" dirty="0"/>
              <a:t>Graduate Employed trainees will identify a mentor within their own workplace.</a:t>
            </a:r>
          </a:p>
          <a:p>
            <a:r>
              <a:rPr lang="en-GB" altLang="en-US" sz="2400" dirty="0"/>
              <a:t>Mentors will complete observations of practice as well as supporting the trainee in meeting the EYTS Standards.</a:t>
            </a:r>
          </a:p>
          <a:p>
            <a:r>
              <a:rPr lang="en-GB" altLang="en-US" sz="2400" dirty="0"/>
              <a:t>There is training available to mentors through attendance at workshops and through online training to support them in their role.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D41367B-F877-9C65-B712-94D3E918C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04" y="0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en-GB" dirty="0">
                <a:solidFill>
                  <a:schemeClr val="tx1"/>
                </a:solidFill>
              </a:rPr>
            </a:br>
            <a:r>
              <a:rPr lang="en-GB" sz="4600" dirty="0">
                <a:solidFill>
                  <a:schemeClr val="tx1"/>
                </a:solidFill>
              </a:rPr>
              <a:t>Mentors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A6D5E4-128A-0252-36F2-EFF805DE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65913" y="6492875"/>
            <a:ext cx="2351087" cy="365125"/>
          </a:xfrm>
        </p:spPr>
        <p:txBody>
          <a:bodyPr/>
          <a:lstStyle/>
          <a:p>
            <a:pPr>
              <a:defRPr/>
            </a:pPr>
            <a:r>
              <a:rPr lang="en-GB" dirty="0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6570EC-8B8F-71B8-B4B8-C5378DE6E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GB" sz="2400" dirty="0"/>
          </a:p>
          <a:p>
            <a:pPr>
              <a:defRPr/>
            </a:pPr>
            <a:r>
              <a:rPr lang="en-GB" sz="2400" dirty="0"/>
              <a:t>All trainees will be allocated an academic tutor to support them with all aspects of the programme.</a:t>
            </a:r>
          </a:p>
          <a:p>
            <a:pPr>
              <a:defRPr/>
            </a:pPr>
            <a:endParaRPr lang="en-GB" sz="2400" dirty="0"/>
          </a:p>
          <a:p>
            <a:pPr>
              <a:defRPr/>
            </a:pPr>
            <a:r>
              <a:rPr lang="en-GB" sz="2400" dirty="0"/>
              <a:t>Academic Tutors are: Dr Geoff Taggart and Jo Elsey  </a:t>
            </a:r>
          </a:p>
          <a:p>
            <a:pPr marL="109537" indent="0">
              <a:buNone/>
              <a:defRPr/>
            </a:pPr>
            <a:r>
              <a:rPr lang="en-GB" sz="2400" dirty="0"/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2061516-BCA7-8AC4-F33D-594D00094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</a:rPr>
              <a:t>Academic</a:t>
            </a:r>
            <a:r>
              <a:rPr lang="en-GB" dirty="0"/>
              <a:t> Tutors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956938-CF3B-10ED-B50D-6D41AD2E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>
            <a:extLst>
              <a:ext uri="{FF2B5EF4-FFF2-40B4-BE49-F238E27FC236}">
                <a16:creationId xmlns:a16="http://schemas.microsoft.com/office/drawing/2014/main" id="{0FB2ABDA-F155-1F34-54DC-845D3A647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0">
              <a:buFont typeface="Wingdings 3" panose="05040102010807070707" pitchFamily="18" charset="2"/>
              <a:buNone/>
            </a:pPr>
            <a:endParaRPr lang="en-GB" altLang="en-US" sz="2400" dirty="0"/>
          </a:p>
          <a:p>
            <a:pPr marL="107950" indent="0">
              <a:buFont typeface="Wingdings 3" panose="05040102010807070707" pitchFamily="18" charset="2"/>
              <a:buNone/>
            </a:pPr>
            <a:endParaRPr lang="en-GB" altLang="en-US" sz="2400" dirty="0"/>
          </a:p>
          <a:p>
            <a:pPr marL="107950" indent="0">
              <a:buFont typeface="Wingdings 3" panose="05040102010807070707" pitchFamily="18" charset="2"/>
              <a:buNone/>
            </a:pPr>
            <a:endParaRPr lang="en-GB" altLang="en-US" sz="2400" dirty="0"/>
          </a:p>
          <a:p>
            <a:pPr marL="107950" indent="0" algn="ctr">
              <a:buFont typeface="Wingdings 3" panose="05040102010807070707" pitchFamily="18" charset="2"/>
              <a:buNone/>
            </a:pPr>
            <a:r>
              <a:rPr lang="en-GB" altLang="en-US" sz="2400"/>
              <a:t>For any questions after the interview, please email </a:t>
            </a:r>
            <a:r>
              <a:rPr lang="en-GB" alt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eyts@reading.ac.uk</a:t>
            </a:r>
            <a:r>
              <a:rPr lang="en-GB" altLang="en-US" sz="2400" dirty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2099882-2024-2B46-CC0B-9CA139BEA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br>
              <a:rPr lang="en-GB" dirty="0"/>
            </a:br>
            <a:r>
              <a:rPr lang="en-GB" sz="4600" dirty="0">
                <a:solidFill>
                  <a:schemeClr val="tx1"/>
                </a:solidFill>
              </a:rPr>
              <a:t>Contact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9BE2EF-02C4-BD97-7345-8B2AAA217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>
            <a:extLst>
              <a:ext uri="{FF2B5EF4-FFF2-40B4-BE49-F238E27FC236}">
                <a16:creationId xmlns:a16="http://schemas.microsoft.com/office/drawing/2014/main" id="{F4207C3C-DEE9-6E1C-E8F3-2052EEC72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2332038"/>
            <a:ext cx="8229600" cy="4525962"/>
          </a:xfrm>
        </p:spPr>
        <p:txBody>
          <a:bodyPr/>
          <a:lstStyle/>
          <a:p>
            <a:pPr marL="107950" indent="0" algn="ctr">
              <a:buFont typeface="Wingdings 3" panose="05040102010807070707" pitchFamily="18" charset="2"/>
              <a:buNone/>
            </a:pPr>
            <a:r>
              <a:rPr lang="en-GB" altLang="en-US" sz="2400" dirty="0"/>
              <a:t>Welcome, this presentation will offer you an overview of the programme.</a:t>
            </a:r>
          </a:p>
          <a:p>
            <a:pPr marL="107950" indent="0">
              <a:buFont typeface="Wingdings 3" panose="05040102010807070707" pitchFamily="18" charset="2"/>
              <a:buNone/>
            </a:pPr>
            <a:endParaRPr lang="en-GB" altLang="en-US" sz="2400" dirty="0"/>
          </a:p>
          <a:p>
            <a:pPr marL="107950" indent="0" algn="ctr">
              <a:buFont typeface="Wingdings 3" panose="05040102010807070707" pitchFamily="18" charset="2"/>
              <a:buNone/>
            </a:pPr>
            <a:r>
              <a:rPr lang="en-GB" altLang="en-US" sz="2400" dirty="0"/>
              <a:t>The programme is led by</a:t>
            </a:r>
          </a:p>
          <a:p>
            <a:pPr marL="107950" indent="0" algn="ctr">
              <a:buFont typeface="Wingdings 3" panose="05040102010807070707" pitchFamily="18" charset="2"/>
              <a:buNone/>
            </a:pPr>
            <a:r>
              <a:rPr lang="en-GB" altLang="en-US" sz="2400" dirty="0"/>
              <a:t>Jo Elsey and Dr Geoff Taggart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02C48C-62F0-C994-3519-EAECBB17A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592439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</a:rPr>
              <a:t>PGCE Early Years (EYTS)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848605-4B08-DBDC-2FDD-81A75A19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>
            <a:extLst>
              <a:ext uri="{FF2B5EF4-FFF2-40B4-BE49-F238E27FC236}">
                <a16:creationId xmlns:a16="http://schemas.microsoft.com/office/drawing/2014/main" id="{3AF60F61-5B77-09E6-63F3-A8366F0A3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680" y="1443958"/>
            <a:ext cx="8229600" cy="4524375"/>
          </a:xfrm>
        </p:spPr>
        <p:txBody>
          <a:bodyPr/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GB" altLang="en-US" sz="2400" dirty="0"/>
              <a:t>The Department for Education (DfE) defines Early Years Teachers as:</a:t>
            </a:r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endParaRPr lang="en-GB" altLang="en-US" sz="2400" dirty="0"/>
          </a:p>
          <a:p>
            <a:pPr eaLnBrk="1" hangingPunct="1">
              <a:defRPr/>
            </a:pPr>
            <a:r>
              <a:rPr lang="en-GB" altLang="en-US" sz="2400" dirty="0"/>
              <a:t>Specialists in early years childhood development and will have gained Early Years Teacher Status.</a:t>
            </a:r>
          </a:p>
          <a:p>
            <a:pPr eaLnBrk="1" hangingPunct="1">
              <a:defRPr/>
            </a:pPr>
            <a:r>
              <a:rPr lang="en-GB" altLang="en-US" sz="2400" dirty="0"/>
              <a:t>Early Years Teacher Status reflects the specialist role that they have in working with babies and children from birth to five years old.</a:t>
            </a:r>
          </a:p>
          <a:p>
            <a:pPr eaLnBrk="1" hangingPunct="1">
              <a:defRPr/>
            </a:pPr>
            <a:r>
              <a:rPr lang="en-GB" altLang="en-US" sz="2400" dirty="0"/>
              <a:t>Early Years Teacher Status is awarded to graduates who have been judged to have met all of the Teachers’ Standards (Early Years).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B0D0003-9BD2-EFEA-0E99-413EF6591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Early Years Teachers</a:t>
            </a:r>
          </a:p>
        </p:txBody>
      </p:sp>
      <p:sp>
        <p:nvSpPr>
          <p:cNvPr id="10243" name="Footer Placeholder 2">
            <a:extLst>
              <a:ext uri="{FF2B5EF4-FFF2-40B4-BE49-F238E27FC236}">
                <a16:creationId xmlns:a16="http://schemas.microsoft.com/office/drawing/2014/main" id="{DB34AD2A-0143-656E-D685-1952E3F18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6659563" y="6400800"/>
            <a:ext cx="2351087" cy="3651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dirty="0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>
            <a:extLst>
              <a:ext uri="{FF2B5EF4-FFF2-40B4-BE49-F238E27FC236}">
                <a16:creationId xmlns:a16="http://schemas.microsoft.com/office/drawing/2014/main" id="{280C39E3-3188-55E2-CE02-B28A9ACF6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altLang="en-US" sz="2400" dirty="0"/>
          </a:p>
          <a:p>
            <a:pPr eaLnBrk="1" hangingPunct="1">
              <a:defRPr/>
            </a:pPr>
            <a:r>
              <a:rPr lang="en-GB" altLang="en-US" sz="2400" dirty="0"/>
              <a:t>Only accredited Initial Teacher Training providers can deliver training that leads to the award of Early Years Teacher Status.</a:t>
            </a:r>
          </a:p>
          <a:p>
            <a:pPr eaLnBrk="1" hangingPunct="1">
              <a:defRPr/>
            </a:pPr>
            <a:endParaRPr lang="en-GB" altLang="en-US" sz="2400" dirty="0"/>
          </a:p>
          <a:p>
            <a:pPr eaLnBrk="1" hangingPunct="1">
              <a:defRPr/>
            </a:pPr>
            <a:r>
              <a:rPr lang="en-GB" altLang="en-US" sz="2400" dirty="0"/>
              <a:t>Entry requirements mirror those for Primary Initial Teacher Training. </a:t>
            </a:r>
          </a:p>
          <a:p>
            <a:pPr eaLnBrk="1" hangingPunct="1">
              <a:defRPr/>
            </a:pPr>
            <a:endParaRPr lang="en-GB" altLang="en-US" sz="2400" dirty="0"/>
          </a:p>
          <a:p>
            <a:pPr lvl="1" eaLnBrk="1" hangingPunct="1">
              <a:defRPr/>
            </a:pPr>
            <a:r>
              <a:rPr lang="en-GB" altLang="en-US" sz="2400" dirty="0"/>
              <a:t>GCSE Grade 4 and above in English, Maths and Science.</a:t>
            </a:r>
          </a:p>
          <a:p>
            <a:pPr marL="392113" lvl="1" indent="0" eaLnBrk="1" hangingPunct="1">
              <a:buFont typeface="Verdana" panose="020B0604030504040204" pitchFamily="34" charset="0"/>
              <a:buNone/>
              <a:defRPr/>
            </a:pPr>
            <a:endParaRPr lang="en-GB" altLang="en-US" dirty="0"/>
          </a:p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endParaRPr lang="en-GB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BEFEC34-7FD4-7C1E-7260-19F52D0BA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Early Years Teachers delivery </a:t>
            </a:r>
          </a:p>
        </p:txBody>
      </p:sp>
      <p:sp>
        <p:nvSpPr>
          <p:cNvPr id="11267" name="Footer Placeholder 2">
            <a:extLst>
              <a:ext uri="{FF2B5EF4-FFF2-40B4-BE49-F238E27FC236}">
                <a16:creationId xmlns:a16="http://schemas.microsoft.com/office/drawing/2014/main" id="{B619C675-7625-A139-C5BF-AB830E0C5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2022A7-6845-AC31-A3EB-A14343ADE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GB" sz="2400" dirty="0"/>
              <a:t>The DfE allocated places to four routes:</a:t>
            </a:r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sz="24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Graduate Entry: DfE Funded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sz="24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Graduate Employment Based: DfE Funded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sz="24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Undergraduate Entry: Can be funded through student loan (SSP)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sz="24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Assessment only: Trainee self-fund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14E595-B462-E047-B28C-E7FDC23D1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Routes and Funding</a:t>
            </a:r>
          </a:p>
        </p:txBody>
      </p:sp>
      <p:sp>
        <p:nvSpPr>
          <p:cNvPr id="12291" name="Footer Placeholder 2">
            <a:extLst>
              <a:ext uri="{FF2B5EF4-FFF2-40B4-BE49-F238E27FC236}">
                <a16:creationId xmlns:a16="http://schemas.microsoft.com/office/drawing/2014/main" id="{08525D30-F602-91E5-9D9E-98D0346E8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26B9EA3-3DCF-35E6-5E60-6FF9C6F1B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138"/>
            <a:ext cx="8291264" cy="4525962"/>
          </a:xfrm>
        </p:spPr>
        <p:txBody>
          <a:bodyPr>
            <a:noAutofit/>
          </a:bodyPr>
          <a:lstStyle/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GB" sz="2400" dirty="0"/>
              <a:t>Graduate Entry - For trainees not employed in the Early Years sector: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en-GB" sz="2400" dirty="0"/>
              <a:t>Postgraduate training grant to cover fees.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  Bursary: dependant on degree classification.</a:t>
            </a:r>
          </a:p>
          <a:p>
            <a:pPr marL="109728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GB" sz="2400" dirty="0"/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GB" sz="2400" dirty="0"/>
              <a:t>Graduate Employment Based - For those employed in the Early Years sector: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en-GB" sz="2400" dirty="0"/>
              <a:t>Postgraduate training grant to cover fees.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en-GB" sz="2400" dirty="0"/>
              <a:t>Employer incentive: to cover training costs, supply cover and salary enhancement.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8D6543-E200-B545-F094-1D891FC2E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Funding</a:t>
            </a:r>
          </a:p>
        </p:txBody>
      </p:sp>
      <p:sp>
        <p:nvSpPr>
          <p:cNvPr id="13315" name="Footer Placeholder 2">
            <a:extLst>
              <a:ext uri="{FF2B5EF4-FFF2-40B4-BE49-F238E27FC236}">
                <a16:creationId xmlns:a16="http://schemas.microsoft.com/office/drawing/2014/main" id="{ED82D9CA-2C67-B86F-19C7-03AFEC6C6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A41A29-EF3C-B449-8A73-0CC316F54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dirty="0"/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dirty="0"/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dirty="0"/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GB" sz="2400" dirty="0"/>
              <a:t>Graduate Entry:</a:t>
            </a:r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GB" sz="2400" dirty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PGCE Early Years with Early Years Teacher Status.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60 Masters credits.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3 placements with associated work-based tasks.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4FBA5D-B70D-270F-0C63-0F0CF3367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GB" dirty="0"/>
            </a:br>
            <a:br>
              <a:rPr lang="en-GB" dirty="0"/>
            </a:br>
            <a:r>
              <a:rPr lang="en-GB" dirty="0">
                <a:solidFill>
                  <a:schemeClr val="tx1"/>
                </a:solidFill>
              </a:rPr>
              <a:t>Early Years Teacher Status Routes with the University of Reading</a:t>
            </a:r>
          </a:p>
        </p:txBody>
      </p:sp>
      <p:sp>
        <p:nvSpPr>
          <p:cNvPr id="14339" name="Footer Placeholder 2">
            <a:extLst>
              <a:ext uri="{FF2B5EF4-FFF2-40B4-BE49-F238E27FC236}">
                <a16:creationId xmlns:a16="http://schemas.microsoft.com/office/drawing/2014/main" id="{F6DAC25B-84CF-76E6-68B6-B32DA39C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5AA8745-3F5C-55F9-4439-4D24A07DA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dirty="0"/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dirty="0"/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dirty="0"/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GB" sz="2400" dirty="0"/>
              <a:t>Graduate Employment Based:</a:t>
            </a:r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sz="2400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PGCE Early Years with Early Years Teacher Status.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60 Masters credits.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Work-based tasks within own setting and on placement.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sz="2400" dirty="0"/>
              <a:t>2 placements outside of own setting.</a:t>
            </a:r>
          </a:p>
          <a:p>
            <a:pPr marL="109728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8002D69-4742-D846-3896-051B26108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GB" sz="3600" dirty="0"/>
            </a:br>
            <a:br>
              <a:rPr lang="en-GB" sz="3600" dirty="0"/>
            </a:br>
            <a:r>
              <a:rPr lang="en-GB" dirty="0">
                <a:solidFill>
                  <a:schemeClr val="tx1"/>
                </a:solidFill>
              </a:rPr>
              <a:t>Early Years Teacher Status Routes with the University of Reading</a:t>
            </a:r>
          </a:p>
        </p:txBody>
      </p:sp>
      <p:sp>
        <p:nvSpPr>
          <p:cNvPr id="15363" name="Footer Placeholder 2">
            <a:extLst>
              <a:ext uri="{FF2B5EF4-FFF2-40B4-BE49-F238E27FC236}">
                <a16:creationId xmlns:a16="http://schemas.microsoft.com/office/drawing/2014/main" id="{9F92327C-C119-92D0-462B-C2935359A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/>
              <a:t>Jo Elsey Head of Early Years  j.h.elsey@reading.ac.uk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>
            <a:extLst>
              <a:ext uri="{FF2B5EF4-FFF2-40B4-BE49-F238E27FC236}">
                <a16:creationId xmlns:a16="http://schemas.microsoft.com/office/drawing/2014/main" id="{D5CB627B-2BA3-AF89-B726-AC15B7D56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6738" indent="-457200" eaLnBrk="1" hangingPunct="1">
              <a:defRPr/>
            </a:pPr>
            <a:r>
              <a:rPr lang="en-GB" altLang="en-US" sz="2400" dirty="0"/>
              <a:t>All trainees complete 2 Master’s modules:</a:t>
            </a:r>
          </a:p>
          <a:p>
            <a:pPr marL="822326" lvl="1" indent="-457200" eaLnBrk="1" hangingPunct="1">
              <a:defRPr/>
            </a:pPr>
            <a:r>
              <a:rPr lang="en-GB" altLang="en-US" sz="2400" dirty="0"/>
              <a:t>Families and Learning (Spring term)</a:t>
            </a:r>
          </a:p>
          <a:p>
            <a:pPr marL="822326" lvl="1" indent="-457200" eaLnBrk="1" hangingPunct="1">
              <a:defRPr/>
            </a:pPr>
            <a:r>
              <a:rPr lang="en-GB" altLang="en-US" sz="2400" dirty="0"/>
              <a:t>Professional Studies (Autumn, Spring, and early Summer term)</a:t>
            </a:r>
          </a:p>
          <a:p>
            <a:pPr marL="822326" lvl="1" indent="-457200" eaLnBrk="1" hangingPunct="1">
              <a:defRPr/>
            </a:pPr>
            <a:endParaRPr lang="en-GB" altLang="en-US" sz="2400" dirty="0"/>
          </a:p>
          <a:p>
            <a:pPr marL="566738" indent="-457200" eaLnBrk="1" hangingPunct="1">
              <a:defRPr/>
            </a:pPr>
            <a:r>
              <a:rPr lang="en-GB" altLang="en-US" sz="2400" dirty="0"/>
              <a:t>Trainees also complete professional study and assessment preparation.</a:t>
            </a:r>
          </a:p>
          <a:p>
            <a:pPr marL="566738" indent="-457200" eaLnBrk="1" hangingPunct="1">
              <a:defRPr/>
            </a:pPr>
            <a:endParaRPr lang="en-GB" altLang="en-US" sz="2400" dirty="0"/>
          </a:p>
          <a:p>
            <a:pPr marL="566738" indent="-457200" eaLnBrk="1" hangingPunct="1">
              <a:defRPr/>
            </a:pPr>
            <a:r>
              <a:rPr lang="en-GB" altLang="en-US" sz="2400" dirty="0"/>
              <a:t>All trainees complete placements in order for them to gain experience of working with babies and young children from birth to five years old.</a:t>
            </a:r>
          </a:p>
          <a:p>
            <a:pPr marL="566738" indent="-457200" eaLnBrk="1" hangingPunct="1">
              <a:defRPr/>
            </a:pPr>
            <a:endParaRPr lang="en-GB" altLang="en-US" dirty="0"/>
          </a:p>
          <a:p>
            <a:pPr marL="109538" indent="0" eaLnBrk="1" hangingPunct="1">
              <a:buFont typeface="Wingdings 3" panose="05040102010807070707" pitchFamily="18" charset="2"/>
              <a:buNone/>
              <a:defRPr/>
            </a:pPr>
            <a:endParaRPr lang="en-GB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E9818DB-5B1D-66B1-E664-DF55245F6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Programme Structure</a:t>
            </a:r>
          </a:p>
        </p:txBody>
      </p:sp>
      <p:sp>
        <p:nvSpPr>
          <p:cNvPr id="17411" name="Footer Placeholder 2">
            <a:extLst>
              <a:ext uri="{FF2B5EF4-FFF2-40B4-BE49-F238E27FC236}">
                <a16:creationId xmlns:a16="http://schemas.microsoft.com/office/drawing/2014/main" id="{DDEC7571-2F23-B01A-76BB-19C6DF98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/>
              <a:t>Jo Elsey Head of Early Years  j.h.elsey@reading.ac.uk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6EC2EF524417429D8FE39BD24BA306" ma:contentTypeVersion="18" ma:contentTypeDescription="Create a new document." ma:contentTypeScope="" ma:versionID="4ccbffc93a49614b82cd8e8230686dca">
  <xsd:schema xmlns:xsd="http://www.w3.org/2001/XMLSchema" xmlns:xs="http://www.w3.org/2001/XMLSchema" xmlns:p="http://schemas.microsoft.com/office/2006/metadata/properties" xmlns:ns2="e78cdbbc-c0fb-49c5-a759-1d20a53f2073" xmlns:ns3="d1e0c11c-5dc2-47c4-8759-212542bab8f5" targetNamespace="http://schemas.microsoft.com/office/2006/metadata/properties" ma:root="true" ma:fieldsID="d80f96ecd96d90bfa94aeeabcb87a0d5" ns2:_="" ns3:_="">
    <xsd:import namespace="e78cdbbc-c0fb-49c5-a759-1d20a53f2073"/>
    <xsd:import namespace="d1e0c11c-5dc2-47c4-8759-212542bab8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8cdbbc-c0fb-49c5-a759-1d20a53f20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8cd521b-c766-495a-bf72-da9be8cb7f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0c11c-5dc2-47c4-8759-212542bab8f5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16ec8c70-bc80-45d5-8602-0f0182602305}" ma:internalName="TaxCatchAll" ma:showField="CatchAllData" ma:web="d1e0c11c-5dc2-47c4-8759-212542bab8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1e0c11c-5dc2-47c4-8759-212542bab8f5" xsi:nil="true"/>
    <lcf76f155ced4ddcb4097134ff3c332f xmlns="e78cdbbc-c0fb-49c5-a759-1d20a53f207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0D151B-750E-4B67-9A71-D9CC00C71B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8cdbbc-c0fb-49c5-a759-1d20a53f2073"/>
    <ds:schemaRef ds:uri="d1e0c11c-5dc2-47c4-8759-212542bab8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682440-B126-47D1-BE15-2F3ABADF0F9F}">
  <ds:schemaRefs>
    <ds:schemaRef ds:uri="http://schemas.microsoft.com/office/2006/metadata/properties"/>
    <ds:schemaRef ds:uri="http://schemas.microsoft.com/office/infopath/2007/PartnerControls"/>
    <ds:schemaRef ds:uri="d1e0c11c-5dc2-47c4-8759-212542bab8f5"/>
    <ds:schemaRef ds:uri="e78cdbbc-c0fb-49c5-a759-1d20a53f2073"/>
  </ds:schemaRefs>
</ds:datastoreItem>
</file>

<file path=customXml/itemProps3.xml><?xml version="1.0" encoding="utf-8"?>
<ds:datastoreItem xmlns:ds="http://schemas.openxmlformats.org/officeDocument/2006/customXml" ds:itemID="{9E5D1A21-EAF2-4350-93C1-8A235C669D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953</Words>
  <Application>Microsoft Office PowerPoint</Application>
  <PresentationFormat>On-screen Show (4:3)</PresentationFormat>
  <Paragraphs>115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PGCE Early Years with Early Years Teacher Status (EYTS)</vt:lpstr>
      <vt:lpstr>PGCE Early Years (EYTS)</vt:lpstr>
      <vt:lpstr>Early Years Teachers</vt:lpstr>
      <vt:lpstr>Early Years Teachers delivery </vt:lpstr>
      <vt:lpstr>Routes and Funding</vt:lpstr>
      <vt:lpstr>Funding</vt:lpstr>
      <vt:lpstr>  Early Years Teacher Status Routes with the University of Reading</vt:lpstr>
      <vt:lpstr>  Early Years Teacher Status Routes with the University of Reading</vt:lpstr>
      <vt:lpstr>Programme Structure</vt:lpstr>
      <vt:lpstr>University Attendance</vt:lpstr>
      <vt:lpstr>Programme Structure EYTS</vt:lpstr>
      <vt:lpstr>Link Tutor</vt:lpstr>
      <vt:lpstr> Mentors</vt:lpstr>
      <vt:lpstr>Academic Tutors</vt:lpstr>
      <vt:lpstr> Contact</vt:lpstr>
    </vt:vector>
  </TitlesOfParts>
  <Company>University of Reading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Years Teacher Status</dc:title>
  <dc:creator>Joanne Heather Elsey</dc:creator>
  <cp:lastModifiedBy>Rachel Mathieson</cp:lastModifiedBy>
  <cp:revision>41</cp:revision>
  <dcterms:created xsi:type="dcterms:W3CDTF">2013-11-05T11:10:22Z</dcterms:created>
  <dcterms:modified xsi:type="dcterms:W3CDTF">2026-02-18T18:41:43Z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0x010100666EC2EF524417429D8FE39BD24BA306</vt:lpwstr>
  </property>
</Properties>
</file>